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8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9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10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11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12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13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notesSlides/notesSlide14.xml" ContentType="application/vnd.openxmlformats-officedocument.presentationml.notesSlid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345" r:id="rId2"/>
    <p:sldId id="346" r:id="rId3"/>
    <p:sldId id="347" r:id="rId4"/>
    <p:sldId id="348" r:id="rId5"/>
    <p:sldId id="34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42" r:id="rId21"/>
    <p:sldId id="343" r:id="rId22"/>
    <p:sldId id="344" r:id="rId23"/>
    <p:sldId id="349" r:id="rId24"/>
    <p:sldId id="350" r:id="rId25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Детсады 708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Детские сады 708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25-4944-94B7-8C2DB3E5B0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25-4944-94B7-8C2DB3E5B0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0.61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DB-4760-8C27-F451003C8C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74444071710065"/>
          <c:y val="0.90885467868645853"/>
          <c:w val="0.33635500899948867"/>
          <c:h val="7.5081019532276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2E-4A7D-B340-4B3E06616F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2E-4A7D-B340-4B3E06616F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0.48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E-4ED2-83E6-8447E67D73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2164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02-45B2-843D-B2EDE7E776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02-45B2-843D-B2EDE7E776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E9-487A-88FE-19F4A065D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5A-40AE-AAF4-BE9C3D01D6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5A-40AE-AAF4-BE9C3D01D6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0.28999999999999998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6F-4186-8FCF-7F6398069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556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A8-4DE9-9481-4DCFB313B1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A8-4DE9-9481-4DCFB313B1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B-4CDB-A755-8B73633B3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3C-4102-93C3-79ED6D021F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3C-4102-93C3-79ED6D021F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0.09</c:v>
                </c:pt>
                <c:pt idx="1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2-44A2-8696-259D2CA29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2C-4728-A73C-2ABD043373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2C-4728-A73C-2ABD043373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F-4160-8DB5-D7E5673D0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565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3-424B-820D-A989603C683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3-424B-820D-A989603C68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7C-4BB4-9E45-842A90724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2178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4F-4537-BE71-FA66A5109E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4F-4537-BE71-FA66A5109E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4B-4FD9-9A23-F5361EE38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FF-46EC-8D13-42F9E340B0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FF-46EC-8D13-42F9E340B0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0.37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CF-4644-8678-8E9DE7856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2E-4A7D-B340-4B3E06616F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2E-4A7D-B340-4B3E06616F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0.48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E-4ED2-83E6-8447E67D73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Школы 2857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2857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6E-47DB-8B7A-DE66BDA004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6E-47DB-8B7A-DE66BDA004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7-46AB-8CA8-6F33DC4D21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220655827852466"/>
          <c:y val="0.90573652049066"/>
          <c:w val="0.29198926540542575"/>
          <c:h val="7.5081019532276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2164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02-45B2-843D-B2EDE7E776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02-45B2-843D-B2EDE7E776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E9-487A-88FE-19F4A065D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5A-40AE-AAF4-BE9C3D01D6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5A-40AE-AAF4-BE9C3D01D6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0.28999999999999998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6F-4186-8FCF-7F6398069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556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A8-4DE9-9481-4DCFB313B1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A8-4DE9-9481-4DCFB313B1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B-4CDB-A755-8B73633B3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3C-4102-93C3-79ED6D021F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3C-4102-93C3-79ED6D021F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0.09</c:v>
                </c:pt>
                <c:pt idx="1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2-44A2-8696-259D2CA29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2C-4728-A73C-2ABD043373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2C-4728-A73C-2ABD043373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F-4160-8DB5-D7E5673D0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653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35-45D8-97B9-78BBE99AD6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35-45D8-97B9-78BBE99AD6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9F-4D75-A273-F624B6443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Школы 2145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2145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9F-4848-8C39-54EA609A55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9F-4848-8C39-54EA609A55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0.28000000000000003</c:v>
                </c:pt>
                <c:pt idx="1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02-443F-950E-46996F024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08-4B64-9E33-FCEF1D5BD6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08-4B64-9E33-FCEF1D5BD6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0.25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D-4720-BAEF-B628F1B6B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553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4E-4CE6-B34A-A2FABC7AB8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4E-4CE6-B34A-A2FABC7AB8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F7-4D1C-988B-4F03857FF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2141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2F-4D98-9B19-7CF9AFCBEC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2F-4D98-9B19-7CF9AFCBEC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F7-4C24-8DBF-766D409DD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СПО 186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186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9B-4266-9B49-AF0C5D245B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9B-4266-9B49-AF0C5D245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B9-4089-B37E-7FD8284F5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617445173733046"/>
          <c:y val="0.88042562986945394"/>
          <c:w val="0.34379012837674439"/>
          <c:h val="7.5081019532276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125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7F-413E-A9AF-6AE089FB5F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7F-413E-A9AF-6AE089FB5F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F1-42E6-9105-D90A7B1E3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539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3B-4D9A-A845-8E7DA58622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3B-4D9A-A845-8E7DA58622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0.27</c:v>
                </c:pt>
                <c:pt idx="1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93-45EA-9B02-7193C54CC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38-4FC9-9E72-D8CD328550B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38-4FC9-9E72-D8CD328550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0.28999999999999998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1A-4503-8A47-3E964461F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122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2B-43A7-83C9-5FE52E4D38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2B-43A7-83C9-5FE52E4D38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0.13</c:v>
                </c:pt>
                <c:pt idx="1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5-426B-877F-0858C1779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539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A5-4BAB-A8DD-D749A1F2CA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A5-4BAB-A8DD-D749A1F2CA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CD-4CF0-8041-883891813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2121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E6-40B8-AD60-B22C966E14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E6-40B8-AD60-B22C966E14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0-4C2C-96A9-B922EB4714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40-42ED-802A-BEBA538420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40-42ED-802A-BEBA538420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A3-4AF9-9EBB-46A92464A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543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48-4D66-81D8-C4D2A9E26C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48-4D66-81D8-C4D2A9E26C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Снизился</c:v>
                </c:pt>
                <c:pt idx="1">
                  <c:v>Остался прежним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0.28000000000000003</c:v>
                </c:pt>
                <c:pt idx="1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44-434F-8F0F-6A7AEDC5E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2137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38-49F1-B000-D5BCF22D9DF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38-49F1-B000-D5BCF22D9DF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Снизился</c:v>
                </c:pt>
                <c:pt idx="1">
                  <c:v>Остался прежним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05-48EA-AE37-CAF733CF1C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124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8F-4FD2-9F33-043102E0AC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8F-4FD2-9F33-043102E0AC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Снизился</c:v>
                </c:pt>
                <c:pt idx="1">
                  <c:v>Остался прежним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61-425F-818E-8477A74CA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653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5A-476E-99D2-73A864AABE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5A-476E-99D2-73A864AABE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BA-427D-9915-5E3D579D2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172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D8-4383-AB64-DA16DAF47EC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D8-4383-AB64-DA16DAF47EC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D8-4383-AB64-DA16DAF47EC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D8-4383-AB64-DA16DAF47EC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1D8-4383-AB64-DA16DAF47EC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1D8-4383-AB64-DA16DAF47EC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1D8-4383-AB64-DA16DAF47EC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На заседании педсовета</c:v>
                </c:pt>
                <c:pt idx="1">
                  <c:v>На собрании трудового коллектива</c:v>
                </c:pt>
                <c:pt idx="2">
                  <c:v>Посредством электронной почты</c:v>
                </c:pt>
                <c:pt idx="3">
                  <c:v>Информация размещена на информационном стенде</c:v>
                </c:pt>
                <c:pt idx="4">
                  <c:v>Через корпоративный чат</c:v>
                </c:pt>
                <c:pt idx="5">
                  <c:v>Индивидуально</c:v>
                </c:pt>
                <c:pt idx="6">
                  <c:v>Не информировали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0.39</c:v>
                </c:pt>
                <c:pt idx="1">
                  <c:v>0.12</c:v>
                </c:pt>
                <c:pt idx="2">
                  <c:v>0.06</c:v>
                </c:pt>
                <c:pt idx="3">
                  <c:v>0.06</c:v>
                </c:pt>
                <c:pt idx="4">
                  <c:v>5.5E-2</c:v>
                </c:pt>
                <c:pt idx="5">
                  <c:v>0.06</c:v>
                </c:pt>
                <c:pt idx="6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A7-419C-A508-B473E3660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2659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EF-4F7B-8AB2-B574F926CB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EF-4F7B-8AB2-B574F926CB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6EF-4F7B-8AB2-B574F926CB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6EF-4F7B-8AB2-B574F926CB9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04-4B0D-B642-AC459597F17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6EF-4F7B-8AB2-B574F926CB9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6EF-4F7B-8AB2-B574F926CB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На педсов</c:v>
                </c:pt>
                <c:pt idx="1">
                  <c:v>Труд</c:v>
                </c:pt>
                <c:pt idx="2">
                  <c:v>Эл поч</c:v>
                </c:pt>
                <c:pt idx="3">
                  <c:v>Стенд</c:v>
                </c:pt>
                <c:pt idx="4">
                  <c:v>Чат</c:v>
                </c:pt>
                <c:pt idx="5">
                  <c:v>Индив</c:v>
                </c:pt>
                <c:pt idx="6">
                  <c:v>Не информир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0.5</c:v>
                </c:pt>
                <c:pt idx="1">
                  <c:v>0.18</c:v>
                </c:pt>
                <c:pt idx="2" formatCode="0.00%">
                  <c:v>7.0000000000000007E-2</c:v>
                </c:pt>
                <c:pt idx="3" formatCode="0.00%">
                  <c:v>0.06</c:v>
                </c:pt>
                <c:pt idx="4" formatCode="0.00%">
                  <c:v>4.4999999999999998E-2</c:v>
                </c:pt>
                <c:pt idx="5">
                  <c:v>0.08</c:v>
                </c:pt>
                <c:pt idx="6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04-4B0D-B642-AC459597F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1331580160083186"/>
          <c:y val="0.23410629789391676"/>
          <c:w val="0.58587386999428226"/>
          <c:h val="0.660623590130776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708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BE-4287-ABBA-1501770999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BE-4287-ABBA-1501770999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2BE-4287-ABBA-1501770999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2BE-4287-ABBA-15017709993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2BE-4287-ABBA-15017709993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2BE-4287-ABBA-15017709993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2BE-4287-ABBA-1501770999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Педсов</c:v>
                </c:pt>
                <c:pt idx="1">
                  <c:v>Трудов</c:v>
                </c:pt>
                <c:pt idx="2">
                  <c:v>Эл поч</c:v>
                </c:pt>
                <c:pt idx="3">
                  <c:v>Информ сте</c:v>
                </c:pt>
                <c:pt idx="4">
                  <c:v>чат</c:v>
                </c:pt>
                <c:pt idx="5">
                  <c:v>Индивидуально</c:v>
                </c:pt>
                <c:pt idx="6">
                  <c:v>Не инф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0.61</c:v>
                </c:pt>
                <c:pt idx="1">
                  <c:v>0.2</c:v>
                </c:pt>
                <c:pt idx="2" formatCode="0.00%">
                  <c:v>2.5999999999999999E-2</c:v>
                </c:pt>
                <c:pt idx="3">
                  <c:v>0.04</c:v>
                </c:pt>
                <c:pt idx="4">
                  <c:v>0.06</c:v>
                </c:pt>
                <c:pt idx="5">
                  <c:v>0.05</c:v>
                </c:pt>
                <c:pt idx="6" formatCode="0.00%">
                  <c:v>0.17499999999999999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4-47B2-A3DC-24A80BC01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2661-4D17-8CB0-43B268A77E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661-4D17-8CB0-43B268A77E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2661-4D17-8CB0-43B268A77E7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50000"/>
                      <a:satMod val="300000"/>
                    </a:schemeClr>
                  </a:gs>
                  <a:gs pos="35000">
                    <a:schemeClr val="accent4">
                      <a:tint val="37000"/>
                      <a:satMod val="300000"/>
                    </a:schemeClr>
                  </a:gs>
                  <a:gs pos="100000">
                    <a:schemeClr val="accent4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661-4D17-8CB0-43B268A77E72}"/>
              </c:ext>
            </c:extLst>
          </c:dPt>
          <c:dLbls>
            <c:dLbl>
              <c:idx val="0"/>
              <c:layout>
                <c:manualLayout>
                  <c:x val="7.4522204253809357E-2"/>
                  <c:y val="-0.12225409143355355"/>
                </c:manualLayout>
              </c:layout>
              <c:tx>
                <c:rich>
                  <a:bodyPr/>
                  <a:lstStyle/>
                  <a:p>
                    <a:fld id="{951C38EF-98A7-48B8-9481-0040BB639B9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 81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27443655794176"/>
                      <c:h val="0.1869937406728577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661-4D17-8CB0-43B268A77E72}"/>
                </c:ext>
              </c:extLst>
            </c:dLbl>
            <c:dLbl>
              <c:idx val="1"/>
              <c:layout>
                <c:manualLayout>
                  <c:x val="0.32081511052478562"/>
                  <c:y val="2.9529470089938916E-2"/>
                </c:manualLayout>
              </c:layout>
              <c:tx>
                <c:rich>
                  <a:bodyPr/>
                  <a:lstStyle/>
                  <a:p>
                    <a:fld id="{1690D9D1-DF16-40BE-99F5-FD6AC02D14F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 92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661-4D17-8CB0-43B268A77E72}"/>
                </c:ext>
              </c:extLst>
            </c:dLbl>
            <c:dLbl>
              <c:idx val="2"/>
              <c:layout>
                <c:manualLayout>
                  <c:x val="-0.10633575401005993"/>
                  <c:y val="0.22985359006813155"/>
                </c:manualLayout>
              </c:layout>
              <c:tx>
                <c:rich>
                  <a:bodyPr/>
                  <a:lstStyle/>
                  <a:p>
                    <a:fld id="{5BB377DF-1B64-47BD-BC8C-EF97DD9EB748}" type="CATEGORYNAME">
                      <a:rPr lang="ru-RU" sz="1050" smtClean="0"/>
                      <a:pPr/>
                      <a:t>[ИМЯ КАТЕГОРИИ]</a:t>
                    </a:fld>
                    <a:r>
                      <a:rPr lang="ru-RU" sz="1050" baseline="0" dirty="0"/>
                      <a:t> 8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12529809818573"/>
                      <c:h val="0.182644922926656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661-4D17-8CB0-43B268A77E72}"/>
                </c:ext>
              </c:extLst>
            </c:dLbl>
            <c:dLbl>
              <c:idx val="3"/>
              <c:layout>
                <c:manualLayout>
                  <c:x val="-0.13069934944964254"/>
                  <c:y val="-0.12804313310399576"/>
                </c:manualLayout>
              </c:layout>
              <c:tx>
                <c:rich>
                  <a:bodyPr/>
                  <a:lstStyle/>
                  <a:p>
                    <a:fld id="{16C77B5B-13C5-4B67-A352-90A002F5E10A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 </a:t>
                    </a:r>
                    <a:fld id="{E1F5783B-1109-44A4-ABB7-17E8DC35376F}" type="VALUE">
                      <a:rPr lang="ru-RU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661-4D17-8CB0-43B268A77E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Детские сады</c:v>
                </c:pt>
                <c:pt idx="1">
                  <c:v>Школы </c:v>
                </c:pt>
                <c:pt idx="2">
                  <c:v>Учреждения СПО</c:v>
                </c:pt>
                <c:pt idx="3">
                  <c:v>Иные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</c:v>
                </c:pt>
                <c:pt idx="1">
                  <c:v>78</c:v>
                </c:pt>
                <c:pt idx="2">
                  <c:v>6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61-4D17-8CB0-43B268A77E72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Разъяснения НПА</c:v>
                </c:pt>
                <c:pt idx="1">
                  <c:v>Документы учителя</c:v>
                </c:pt>
                <c:pt idx="2">
                  <c:v>Документы классного руководителя</c:v>
                </c:pt>
                <c:pt idx="3">
                  <c:v>Администрация</c:v>
                </c:pt>
                <c:pt idx="4">
                  <c:v>Разное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38.5</c:v>
                </c:pt>
                <c:pt idx="1">
                  <c:v>26.1</c:v>
                </c:pt>
                <c:pt idx="2">
                  <c:v>20</c:v>
                </c:pt>
                <c:pt idx="3">
                  <c:v>7.7</c:v>
                </c:pt>
                <c:pt idx="4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48-47B1-B7E6-4CB708547C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Разъяснения НПА</c:v>
                </c:pt>
                <c:pt idx="1">
                  <c:v>Документы учителя</c:v>
                </c:pt>
                <c:pt idx="2">
                  <c:v>Документы классного руководителя</c:v>
                </c:pt>
                <c:pt idx="3">
                  <c:v>Администрация</c:v>
                </c:pt>
                <c:pt idx="4">
                  <c:v>Разное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FA48-47B1-B7E6-4CB708547C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Разъяснения НПА</c:v>
                </c:pt>
                <c:pt idx="1">
                  <c:v>Документы учителя</c:v>
                </c:pt>
                <c:pt idx="2">
                  <c:v>Документы классного руководителя</c:v>
                </c:pt>
                <c:pt idx="3">
                  <c:v>Администрация</c:v>
                </c:pt>
                <c:pt idx="4">
                  <c:v>Разное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FA48-47B1-B7E6-4CB708547C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499344"/>
        <c:axId val="368499016"/>
      </c:barChart>
      <c:catAx>
        <c:axId val="368499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8499016"/>
        <c:crosses val="autoZero"/>
        <c:auto val="1"/>
        <c:lblAlgn val="ctr"/>
        <c:lblOffset val="100"/>
        <c:noMultiLvlLbl val="0"/>
      </c:catAx>
      <c:valAx>
        <c:axId val="3684990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6849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2508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79-45A5-B0A5-0C81F6CA0A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079-45A5-B0A5-0C81F6CA0AB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0.71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AB-4624-BAA9-8E86D8AD2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92-41EA-B9D1-7B24F74A34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92-41EA-B9D1-7B24F74A34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0.71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0D-48DE-B04E-D1C477163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565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3-424B-820D-A989603C683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3-424B-820D-A989603C68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7C-4BB4-9E45-842A90724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2178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4F-4537-BE71-FA66A5109E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4F-4537-BE71-FA66A5109E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4B-4FD9-9A23-F5361EE38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FF-46EC-8D13-42F9E340B0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FF-46EC-8D13-42F9E340B0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0.37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CF-4644-8678-8E9DE7856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4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3" y="0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/>
          <a:lstStyle>
            <a:lvl1pPr algn="r">
              <a:defRPr sz="1100"/>
            </a:lvl1pPr>
          </a:lstStyle>
          <a:p>
            <a:fld id="{B963DBAA-1822-4343-9462-645CA99E79CC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677" tIns="41838" rIns="83677" bIns="418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83" y="4750899"/>
            <a:ext cx="5438711" cy="3887499"/>
          </a:xfrm>
          <a:prstGeom prst="rect">
            <a:avLst/>
          </a:prstGeom>
        </p:spPr>
        <p:txBody>
          <a:bodyPr vert="horz" lIns="83677" tIns="41838" rIns="83677" bIns="418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198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3" y="9377198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 anchor="b"/>
          <a:lstStyle>
            <a:lvl1pPr algn="r">
              <a:defRPr sz="1100"/>
            </a:lvl1pPr>
          </a:lstStyle>
          <a:p>
            <a:fld id="{79D2EFCE-EEFF-4B92-874B-F70344BF4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9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49225" y="735013"/>
            <a:ext cx="6535738" cy="36766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683350" y="4656695"/>
            <a:ext cx="5466804" cy="441067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871354" y="9311613"/>
            <a:ext cx="2960703" cy="4895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5D646D9-C21B-46FC-A1F7-CDECF38254E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4318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14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9090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15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41767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16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3796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17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9416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18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5313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6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443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7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1372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8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4251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9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6433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10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7339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4061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12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4388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13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248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93641D-2431-49A2-8E83-915111CBB4F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7ED393-B585-4173-921E-B2A687DA0D7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03B0357-3DC7-456B-A679-96F9DF3B6E6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F8F0647-CB0F-4A05-AD3F-E7B918D5AD2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437282" y="-27763"/>
            <a:ext cx="1255404" cy="853252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3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584151" y="-96616"/>
            <a:ext cx="1255404" cy="853252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3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1" y="5"/>
            <a:ext cx="818116" cy="644367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15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BB635AA-9F16-427F-AA21-1C60B0A3DEC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C2E8D96-7CEB-46AF-A3AF-92FAF15FD95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7146140-96EF-4B8F-9F52-CF5B4EB7331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FFACEFE-3070-485F-A8B2-035A771BAAF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170EA52-64DD-4B35-901B-A8C26F7B808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63CDD4B-7BDB-4FC5-9587-687406BE8F3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B9F91F9-8B74-4B04-8BCE-E0104F051A4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8A9ABF-9342-4B5F-8113-10D19805BA7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3680" cy="27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010280" y="1044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11640" y="476712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9.xml"/><Relationship Id="rId4" Type="http://schemas.openxmlformats.org/officeDocument/2006/relationships/chart" Target="../charts/char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683640" y="770760"/>
            <a:ext cx="8240552" cy="294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strike="noStrike" spc="-1" dirty="0">
                <a:solidFill>
                  <a:schemeClr val="tx2">
                    <a:lumMod val="75000"/>
                  </a:schemeClr>
                </a:solidFill>
                <a:ea typeface="DejaVu Sans"/>
              </a:rPr>
              <a:t>Снижение бюрократической нагрузки.</a:t>
            </a:r>
            <a:br>
              <a:rPr sz="28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b="0" strike="noStrike" spc="-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08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фотоотчеты о проводимых Вами мероприятиях?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87640" y="1459117"/>
          <a:ext cx="2947101" cy="3253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43188" y="1462040"/>
          <a:ext cx="2863019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154857" y="1464962"/>
          <a:ext cx="2844100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5559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Внесены ли в Ваши должностные инструкции изменения, связанные с утверждением перечня документов педагогических работников?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72663" y="1418897"/>
          <a:ext cx="2738995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71566" y="1418898"/>
          <a:ext cx="2749506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272648" y="1425204"/>
          <a:ext cx="2629688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6602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информацию по запросам различных ведомств?</a:t>
            </a:r>
            <a:r>
              <a:rPr lang="ru-RU" sz="2000" b="1" dirty="0"/>
              <a:t> </a:t>
            </a:r>
            <a:endParaRPr lang="ru-RU" sz="20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73865" y="1353230"/>
          <a:ext cx="2914443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116243" y="1353230"/>
          <a:ext cx="2981860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5864772" y="1406284"/>
          <a:ext cx="2932387" cy="328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41021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фотоотчеты о проводимых Вами мероприятиях?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87640" y="1459117"/>
          <a:ext cx="2947101" cy="3253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43188" y="1462040"/>
          <a:ext cx="2863019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154857" y="1464962"/>
          <a:ext cx="2844100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90030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участвовать в организации и (или) проведении мероприятий, незапланированных в рамках образовательной программы?</a:t>
            </a:r>
            <a:r>
              <a:rPr lang="ru-RU" sz="900" b="1" dirty="0"/>
              <a:t> </a:t>
            </a:r>
            <a:endParaRPr lang="ru-RU" sz="24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41130" y="1239768"/>
          <a:ext cx="2699057" cy="33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518863" y="1239769"/>
          <a:ext cx="2755812" cy="3363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350349" y="1239769"/>
          <a:ext cx="2953407" cy="3317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6902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Считаете ли Вы, что аттестационные процедуры требуют подготовки избыточного количества документации?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67032" y="1273852"/>
          <a:ext cx="3010163" cy="3348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2892447" y="1273852"/>
          <a:ext cx="3438985" cy="3329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014019" y="1273852"/>
          <a:ext cx="2966019" cy="3348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990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Знаете ли Вы о сервисе чат-бот «Помощник Рособрнадзора», который обеспечивает оперативную и эффективную поддержку педагогических работников по вопросам бюрократической нагрузки?</a:t>
            </a:r>
            <a:r>
              <a:rPr lang="ru-RU" sz="1600" b="1" dirty="0"/>
              <a:t> </a:t>
            </a:r>
            <a:endParaRPr lang="ru-RU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586477" y="1393671"/>
          <a:ext cx="3146797" cy="330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3493638" y="1393671"/>
          <a:ext cx="2856711" cy="330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6058163" y="1393671"/>
          <a:ext cx="2957685" cy="330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02501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Считаете ли Вы, что на федеральном уровне необходимо установить единые требования к форме, структуре и содержанию обязательных документов педагогических работников?</a:t>
            </a:r>
            <a:r>
              <a:rPr lang="ru-RU" sz="900" b="1" dirty="0"/>
              <a:t> </a:t>
            </a:r>
            <a:endParaRPr lang="ru-RU" sz="24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09600" y="1516642"/>
          <a:ext cx="2694852" cy="326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2961816" y="1494571"/>
          <a:ext cx="3514659" cy="3298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032938" y="1516643"/>
          <a:ext cx="3243492" cy="326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22105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изменился с 1 марта 2025 года уровень Вашей бюрократической нагрузки?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679490" y="1330610"/>
          <a:ext cx="2736896" cy="3167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3477873" y="1336918"/>
          <a:ext cx="2825180" cy="31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6135938" y="1336918"/>
          <a:ext cx="3008062" cy="31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40484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9989" y="168485"/>
            <a:ext cx="82043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Каким образом в образовательной организации ознакомили с изменениями в законодательстве в отношении снижения излишней бюрократической нагрузки на педагогических работников?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6616544" y="989137"/>
          <a:ext cx="2714452" cy="270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430323" y="999482"/>
          <a:ext cx="3220782" cy="269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611601" y="989136"/>
          <a:ext cx="3046666" cy="270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9338" y="3409509"/>
            <a:ext cx="2541376" cy="1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10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0152AA-019F-4902-F691-6912148B0D0C}"/>
              </a:ext>
            </a:extLst>
          </p:cNvPr>
          <p:cNvSpPr txBox="1"/>
          <p:nvPr/>
        </p:nvSpPr>
        <p:spPr>
          <a:xfrm>
            <a:off x="1879159" y="121239"/>
            <a:ext cx="5169344" cy="418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22032"/>
            <a:r>
              <a:rPr lang="ru-RU" sz="2117" b="1" dirty="0">
                <a:solidFill>
                  <a:srgbClr val="423D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НОРМЫ 273-ФЗ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80613-6D18-D105-A910-D0C3455637D6}"/>
              </a:ext>
            </a:extLst>
          </p:cNvPr>
          <p:cNvSpPr txBox="1"/>
          <p:nvPr/>
        </p:nvSpPr>
        <p:spPr>
          <a:xfrm>
            <a:off x="1255688" y="1071728"/>
            <a:ext cx="1827637" cy="3588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22032"/>
            <a:r>
              <a:rPr lang="ru-RU" sz="1732" dirty="0">
                <a:solidFill>
                  <a:prstClr val="black"/>
                </a:solidFill>
                <a:latin typeface="Calibri" panose="020F0502020204030204"/>
              </a:rPr>
              <a:t> 1 марта 2025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7879E1-DF6A-6FB5-93C5-7641181E9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748" y="916264"/>
            <a:ext cx="2824607" cy="3896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7F5246-4361-94DF-2F9B-B313CDB549FC}"/>
              </a:ext>
            </a:extLst>
          </p:cNvPr>
          <p:cNvSpPr/>
          <p:nvPr/>
        </p:nvSpPr>
        <p:spPr>
          <a:xfrm>
            <a:off x="1255688" y="1607498"/>
            <a:ext cx="3199355" cy="7711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22032"/>
            <a:r>
              <a:rPr lang="ru-RU" sz="1155" b="1" dirty="0">
                <a:solidFill>
                  <a:srgbClr val="423D67"/>
                </a:solidFill>
                <a:latin typeface="Calibri" panose="020F0502020204030204"/>
              </a:rPr>
              <a:t>ФОИВ наделены полномочиями по формированию перечня документов педагогов всех уровней образования 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B4E4FF-AF0C-1CCF-0A24-61710799F681}"/>
              </a:ext>
            </a:extLst>
          </p:cNvPr>
          <p:cNvSpPr/>
          <p:nvPr/>
        </p:nvSpPr>
        <p:spPr>
          <a:xfrm>
            <a:off x="1255687" y="3892253"/>
            <a:ext cx="3199355" cy="7711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22032"/>
            <a:r>
              <a:rPr lang="ru-RU" sz="1155" b="1" dirty="0">
                <a:solidFill>
                  <a:srgbClr val="423D67"/>
                </a:solidFill>
                <a:latin typeface="Calibri" panose="020F0502020204030204"/>
              </a:rPr>
              <a:t>Образовательным организациям разрешено не отвечать на запросы, не имеющие оснований предусмотренных законодательством РФ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789E9B1-D808-D9C2-6F74-AC09663C0FD6}"/>
              </a:ext>
            </a:extLst>
          </p:cNvPr>
          <p:cNvSpPr/>
          <p:nvPr/>
        </p:nvSpPr>
        <p:spPr>
          <a:xfrm>
            <a:off x="1255688" y="2478936"/>
            <a:ext cx="3199355" cy="7711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22032"/>
            <a:r>
              <a:rPr lang="ru-RU" sz="1155" b="1" dirty="0">
                <a:solidFill>
                  <a:srgbClr val="423D67"/>
                </a:solidFill>
                <a:latin typeface="Calibri" panose="020F0502020204030204"/>
              </a:rPr>
              <a:t>Запрещено запрашивать документы за пределами утвержденного ФОИВ перечня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5687" y="3585766"/>
            <a:ext cx="1246944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22032"/>
            <a:r>
              <a:rPr lang="ru-RU" sz="1224" b="1" dirty="0">
                <a:solidFill>
                  <a:prstClr val="black"/>
                </a:solidFill>
                <a:latin typeface="Calibri" panose="020F0502020204030204"/>
              </a:rPr>
              <a:t>Руководителям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74960" y="-106841"/>
            <a:ext cx="1163781" cy="1023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592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 idx="4294967295"/>
          </p:nvPr>
        </p:nvSpPr>
        <p:spPr>
          <a:xfrm>
            <a:off x="1248480" y="157680"/>
            <a:ext cx="6747656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Трудовые договоры и ЛНА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35" name="Объект 3"/>
          <p:cNvGraphicFramePr/>
          <p:nvPr/>
        </p:nvGraphicFramePr>
        <p:xfrm>
          <a:off x="973440" y="1211040"/>
          <a:ext cx="3062532" cy="2982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Acrobat.Document.DC">
                  <p:embed/>
                </p:oleObj>
              </mc:Choice>
              <mc:Fallback>
                <p:oleObj r:id="rId2" imgW="0" imgH="0" progId="Acrobat.Document.DC">
                  <p:embed/>
                  <p:pic>
                    <p:nvPicPr>
                      <p:cNvPr id="435" name="Объект 3"/>
                      <p:cNvPicPr/>
                      <p:nvPr/>
                    </p:nvPicPr>
                    <p:blipFill>
                      <a:blip r:embed="rId3"/>
                      <a:stretch/>
                    </p:blipFill>
                    <p:spPr>
                      <a:xfrm>
                        <a:off x="973440" y="1211040"/>
                        <a:ext cx="3062532" cy="2982240"/>
                      </a:xfrm>
                      <a:prstGeom prst="rect">
                        <a:avLst/>
                      </a:prstGeom>
                      <a:ln w="0">
                        <a:solidFill>
                          <a:srgbClr val="595959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7" name="Прямоугольник 4"/>
          <p:cNvSpPr/>
          <p:nvPr/>
        </p:nvSpPr>
        <p:spPr>
          <a:xfrm>
            <a:off x="974160" y="3106440"/>
            <a:ext cx="3438360" cy="1814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5959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1" strike="noStrike" spc="-1" dirty="0">
                <a:solidFill>
                  <a:schemeClr val="accent2"/>
                </a:solidFill>
                <a:latin typeface="Times New Roman"/>
                <a:ea typeface="DejaVu Sans"/>
              </a:rPr>
              <a:t>Одновременно просим обратить внимание на необходимость приведения локальных актов образовательных организаций и трудовых договоров с педагогическими работниками в соответствие с вступающими в силу изменениями в законодательство об образовании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38" name="Объект 10"/>
          <p:cNvGraphicFramePr/>
          <p:nvPr/>
        </p:nvGraphicFramePr>
        <p:xfrm>
          <a:off x="4572000" y="1229400"/>
          <a:ext cx="2107440" cy="3671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0" imgH="0" progId="Acrobat.Document.DC">
                  <p:embed/>
                </p:oleObj>
              </mc:Choice>
              <mc:Fallback>
                <p:oleObj r:id="rId4" imgW="0" imgH="0" progId="Acrobat.Document.DC">
                  <p:embed/>
                  <p:pic>
                    <p:nvPicPr>
                      <p:cNvPr id="438" name="Объект 10"/>
                      <p:cNvPicPr/>
                      <p:nvPr/>
                    </p:nvPicPr>
                    <p:blipFill>
                      <a:blip r:embed="rId5"/>
                      <a:stretch/>
                    </p:blipFill>
                    <p:spPr>
                      <a:xfrm>
                        <a:off x="4572000" y="1229400"/>
                        <a:ext cx="2107440" cy="3671640"/>
                      </a:xfrm>
                      <a:prstGeom prst="rect">
                        <a:avLst/>
                      </a:prstGeom>
                      <a:ln w="0"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" name="Объект 11"/>
          <p:cNvGraphicFramePr/>
          <p:nvPr>
            <p:extLst>
              <p:ext uri="{D42A27DB-BD31-4B8C-83A1-F6EECF244321}">
                <p14:modId xmlns:p14="http://schemas.microsoft.com/office/powerpoint/2010/main" val="4229698105"/>
              </p:ext>
            </p:extLst>
          </p:nvPr>
        </p:nvGraphicFramePr>
        <p:xfrm>
          <a:off x="6815473" y="1230868"/>
          <a:ext cx="2174452" cy="369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0" imgH="0" progId="Acrobat.Document.DC">
                  <p:embed/>
                </p:oleObj>
              </mc:Choice>
              <mc:Fallback>
                <p:oleObj r:id="rId6" imgW="0" imgH="0" progId="Acrobat.Document.DC">
                  <p:embed/>
                  <p:pic>
                    <p:nvPicPr>
                      <p:cNvPr id="440" name="Объект 11"/>
                      <p:cNvPicPr/>
                      <p:nvPr/>
                    </p:nvPicPr>
                    <p:blipFill>
                      <a:blip r:embed="rId7"/>
                      <a:stretch/>
                    </p:blipFill>
                    <p:spPr>
                      <a:xfrm>
                        <a:off x="6815473" y="1230868"/>
                        <a:ext cx="2174452" cy="3690000"/>
                      </a:xfrm>
                      <a:prstGeom prst="rect">
                        <a:avLst/>
                      </a:prstGeom>
                      <a:ln w="0"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9523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Рисунок 2"/>
          <p:cNvPicPr/>
          <p:nvPr/>
        </p:nvPicPr>
        <p:blipFill>
          <a:blip r:embed="rId2"/>
          <a:stretch/>
        </p:blipFill>
        <p:spPr>
          <a:xfrm>
            <a:off x="4053960" y="475920"/>
            <a:ext cx="3202560" cy="277704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pic>
        <p:nvPicPr>
          <p:cNvPr id="124" name="Рисунок 4"/>
          <p:cNvPicPr/>
          <p:nvPr/>
        </p:nvPicPr>
        <p:blipFill>
          <a:blip r:embed="rId3"/>
          <a:stretch/>
        </p:blipFill>
        <p:spPr>
          <a:xfrm>
            <a:off x="686520" y="742320"/>
            <a:ext cx="3023640" cy="405360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pic>
        <p:nvPicPr>
          <p:cNvPr id="125" name="Рисунок 5"/>
          <p:cNvPicPr/>
          <p:nvPr/>
        </p:nvPicPr>
        <p:blipFill>
          <a:blip r:embed="rId4"/>
          <a:stretch/>
        </p:blipFill>
        <p:spPr>
          <a:xfrm>
            <a:off x="3893400" y="2670840"/>
            <a:ext cx="2551320" cy="227664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sp>
        <p:nvSpPr>
          <p:cNvPr id="126" name="Прямоугольник 6"/>
          <p:cNvSpPr/>
          <p:nvPr/>
        </p:nvSpPr>
        <p:spPr>
          <a:xfrm>
            <a:off x="1095480" y="232200"/>
            <a:ext cx="2024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1F497D"/>
                </a:solidFill>
                <a:latin typeface="Arial"/>
              </a:rPr>
              <a:t>Готовые кейсы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8" name="Рисунок 3"/>
          <p:cNvPicPr/>
          <p:nvPr/>
        </p:nvPicPr>
        <p:blipFill>
          <a:blip r:embed="rId5"/>
          <a:stretch/>
        </p:blipFill>
        <p:spPr>
          <a:xfrm>
            <a:off x="6284160" y="1653120"/>
            <a:ext cx="2818440" cy="3294360"/>
          </a:xfrm>
          <a:prstGeom prst="rect">
            <a:avLst/>
          </a:prstGeom>
          <a:ln w="0">
            <a:solidFill>
              <a:srgbClr val="1F497D"/>
            </a:solidFill>
          </a:ln>
        </p:spPr>
      </p:pic>
    </p:spTree>
    <p:extLst>
      <p:ext uri="{BB962C8B-B14F-4D97-AF65-F5344CB8AC3E}">
        <p14:creationId xmlns:p14="http://schemas.microsoft.com/office/powerpoint/2010/main" val="1279259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71" y="659217"/>
            <a:ext cx="3211035" cy="428846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963" y="1134139"/>
            <a:ext cx="4784650" cy="37355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77035" y="351440"/>
            <a:ext cx="3353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разработке Дорожных карт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222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E5B614A-B5DD-4FCF-B9E9-9A66A6B6A16F}"/>
              </a:ext>
            </a:extLst>
          </p:cNvPr>
          <p:cNvSpPr txBox="1"/>
          <p:nvPr/>
        </p:nvSpPr>
        <p:spPr>
          <a:xfrm>
            <a:off x="606905" y="191323"/>
            <a:ext cx="7151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7375E"/>
                </a:solidFill>
              </a:rPr>
              <a:t>Чат-бот «Помощник Рособрнадзора»</a:t>
            </a:r>
            <a:endParaRPr lang="ru-RU" sz="2000" dirty="0"/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5D90E29-D057-4443-B1DC-01A694FA89CF}"/>
              </a:ext>
            </a:extLst>
          </p:cNvPr>
          <p:cNvGrpSpPr/>
          <p:nvPr/>
        </p:nvGrpSpPr>
        <p:grpSpPr>
          <a:xfrm>
            <a:off x="766112" y="784217"/>
            <a:ext cx="3198830" cy="2509256"/>
            <a:chOff x="5470326" y="868494"/>
            <a:chExt cx="3449413" cy="2727467"/>
          </a:xfrm>
        </p:grpSpPr>
        <p:graphicFrame>
          <p:nvGraphicFramePr>
            <p:cNvPr id="23" name="Диаграмма 22">
              <a:extLst>
                <a:ext uri="{FF2B5EF4-FFF2-40B4-BE49-F238E27FC236}">
                  <a16:creationId xmlns:a16="http://schemas.microsoft.com/office/drawing/2014/main" id="{1F8D737D-DDCE-4C6D-88CB-71301B0C000D}"/>
                </a:ext>
              </a:extLst>
            </p:cNvPr>
            <p:cNvGraphicFramePr/>
            <p:nvPr/>
          </p:nvGraphicFramePr>
          <p:xfrm>
            <a:off x="5470326" y="868494"/>
            <a:ext cx="3449413" cy="27274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Прямоугольник 5"/>
            <p:cNvSpPr/>
            <p:nvPr/>
          </p:nvSpPr>
          <p:spPr>
            <a:xfrm>
              <a:off x="6361085" y="2061919"/>
              <a:ext cx="1667893" cy="3406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Всего</a:t>
              </a:r>
            </a:p>
            <a:p>
              <a:pPr algn="ctr"/>
              <a:r>
                <a:rPr lang="ru-RU" sz="20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246</a:t>
              </a:r>
            </a:p>
          </p:txBody>
        </p:sp>
      </p:grpSp>
      <p:graphicFrame>
        <p:nvGraphicFramePr>
          <p:cNvPr id="4" name="Диаграмма 3"/>
          <p:cNvGraphicFramePr/>
          <p:nvPr/>
        </p:nvGraphicFramePr>
        <p:xfrm>
          <a:off x="1952468" y="3371292"/>
          <a:ext cx="6096000" cy="1601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770" t="9497" r="3907" b="10688"/>
          <a:stretch/>
        </p:blipFill>
        <p:spPr>
          <a:xfrm>
            <a:off x="4703617" y="644468"/>
            <a:ext cx="4211783" cy="246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663" y="67668"/>
            <a:ext cx="5898400" cy="607581"/>
          </a:xfrm>
        </p:spPr>
        <p:txBody>
          <a:bodyPr/>
          <a:lstStyle/>
          <a:p>
            <a:r>
              <a:rPr lang="ru-RU" sz="3200" b="1" dirty="0">
                <a:solidFill>
                  <a:srgbClr val="17375E"/>
                </a:solidFill>
                <a:latin typeface="+mn-lt"/>
              </a:rPr>
              <a:t>Чат-бот (предостережения)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DEFF3E4-56BC-4587-B4EC-E8CC8CE9FED9}"/>
              </a:ext>
            </a:extLst>
          </p:cNvPr>
          <p:cNvSpPr/>
          <p:nvPr/>
        </p:nvSpPr>
        <p:spPr>
          <a:xfrm>
            <a:off x="1380969" y="4137572"/>
            <a:ext cx="182880" cy="68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E0C99AA-44AA-4CA1-88C3-B13046FD5588}"/>
              </a:ext>
            </a:extLst>
          </p:cNvPr>
          <p:cNvSpPr/>
          <p:nvPr/>
        </p:nvSpPr>
        <p:spPr>
          <a:xfrm>
            <a:off x="7328452" y="4206240"/>
            <a:ext cx="182880" cy="53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E8373052-F011-4038-9E92-CF831A37289F}"/>
              </a:ext>
            </a:extLst>
          </p:cNvPr>
          <p:cNvGrpSpPr/>
          <p:nvPr/>
        </p:nvGrpSpPr>
        <p:grpSpPr>
          <a:xfrm>
            <a:off x="2542489" y="1986133"/>
            <a:ext cx="2543908" cy="1324631"/>
            <a:chOff x="975230" y="693064"/>
            <a:chExt cx="1433792" cy="1013413"/>
          </a:xfrm>
        </p:grpSpPr>
        <p:pic>
          <p:nvPicPr>
            <p:cNvPr id="2050" name="Picture 2" descr="Picture background">
              <a:extLst>
                <a:ext uri="{FF2B5EF4-FFF2-40B4-BE49-F238E27FC236}">
                  <a16:creationId xmlns:a16="http://schemas.microsoft.com/office/drawing/2014/main" id="{048C5B2E-75A8-4325-A2BB-100057F033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975230" y="693064"/>
              <a:ext cx="1433792" cy="1013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09FABC-B876-47CC-A89C-FC021A1F032C}"/>
                </a:ext>
              </a:extLst>
            </p:cNvPr>
            <p:cNvSpPr txBox="1"/>
            <p:nvPr/>
          </p:nvSpPr>
          <p:spPr>
            <a:xfrm>
              <a:off x="1085474" y="1045630"/>
              <a:ext cx="1275255" cy="541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dirty="0">
                  <a:solidFill>
                    <a:srgbClr val="17375E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Должен ли учитель создавать анализ ВПР и отчитываться перед администрацией школы по этому анализу?</a:t>
              </a:r>
              <a:endParaRPr lang="ru-RU" sz="1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23E90FC8-A508-4FBC-AC2B-B395B05A9109}"/>
              </a:ext>
            </a:extLst>
          </p:cNvPr>
          <p:cNvGrpSpPr/>
          <p:nvPr/>
        </p:nvGrpSpPr>
        <p:grpSpPr>
          <a:xfrm>
            <a:off x="687097" y="961028"/>
            <a:ext cx="2331757" cy="1155779"/>
            <a:chOff x="975230" y="693064"/>
            <a:chExt cx="1433792" cy="1013413"/>
          </a:xfrm>
        </p:grpSpPr>
        <p:pic>
          <p:nvPicPr>
            <p:cNvPr id="22" name="Picture 2" descr="Picture background">
              <a:extLst>
                <a:ext uri="{FF2B5EF4-FFF2-40B4-BE49-F238E27FC236}">
                  <a16:creationId xmlns:a16="http://schemas.microsoft.com/office/drawing/2014/main" id="{032823F0-BB76-45C3-AF57-5845B9C657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975230" y="693064"/>
              <a:ext cx="1433792" cy="1013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22D61B-AAFA-4E30-B9AF-37D5F42E50B3}"/>
                </a:ext>
              </a:extLst>
            </p:cNvPr>
            <p:cNvSpPr txBox="1"/>
            <p:nvPr/>
          </p:nvSpPr>
          <p:spPr>
            <a:xfrm>
              <a:off x="1054498" y="1076619"/>
              <a:ext cx="1275255" cy="48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dirty="0">
                  <a:solidFill>
                    <a:srgbClr val="17375E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Должна ли я участвовать в конкурсе и вести по этому конкурсу электронный журнал?</a:t>
              </a:r>
              <a:endParaRPr lang="ru-RU" sz="1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8E4C169E-215B-4E86-86A6-F50D43B318C0}"/>
              </a:ext>
            </a:extLst>
          </p:cNvPr>
          <p:cNvGrpSpPr/>
          <p:nvPr/>
        </p:nvGrpSpPr>
        <p:grpSpPr>
          <a:xfrm>
            <a:off x="687098" y="3139568"/>
            <a:ext cx="3059658" cy="1865516"/>
            <a:chOff x="917969" y="668049"/>
            <a:chExt cx="1433792" cy="1230538"/>
          </a:xfrm>
        </p:grpSpPr>
        <p:pic>
          <p:nvPicPr>
            <p:cNvPr id="25" name="Picture 2" descr="Picture background">
              <a:extLst>
                <a:ext uri="{FF2B5EF4-FFF2-40B4-BE49-F238E27FC236}">
                  <a16:creationId xmlns:a16="http://schemas.microsoft.com/office/drawing/2014/main" id="{E5EE76CD-3184-481D-A2C9-50CB553A2C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917969" y="668049"/>
              <a:ext cx="1433792" cy="123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506CAC-D41C-42A3-B3BE-CAEFF5D7ABEB}"/>
                </a:ext>
              </a:extLst>
            </p:cNvPr>
            <p:cNvSpPr txBox="1"/>
            <p:nvPr/>
          </p:nvSpPr>
          <p:spPr>
            <a:xfrm>
              <a:off x="995801" y="1018732"/>
              <a:ext cx="1337249" cy="79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0" i="0" dirty="0">
                  <a:solidFill>
                    <a:srgbClr val="17375E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Почему тогда с нас воспитателей требуют заполнения множества журналов, перспективных планов по всем видам деятельности, а также отчеты по каждому плану и множество отчетов по проведенным мероприятиям. Некогда детьми заниматься, занимаемся одной писаниной и отчётностью. Заведующая сказала, пусть пишут как писали, а то чем же они будут заниматься!</a:t>
              </a:r>
              <a:endParaRPr lang="ru-RU" sz="9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5557642" y="717591"/>
            <a:ext cx="3326488" cy="4234743"/>
            <a:chOff x="5557642" y="717591"/>
            <a:chExt cx="3326488" cy="423474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4316FB6-8285-4A5F-81CD-327C32DCD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7642" y="717591"/>
              <a:ext cx="3326488" cy="42347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Прямоугольник 2"/>
            <p:cNvSpPr/>
            <p:nvPr/>
          </p:nvSpPr>
          <p:spPr>
            <a:xfrm>
              <a:off x="6565692" y="3957403"/>
              <a:ext cx="284813" cy="599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869401" y="4445400"/>
            <a:ext cx="3696974" cy="506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1347" b="1" dirty="0"/>
              <a:t>СОШ №3 Алексеевский район</a:t>
            </a:r>
          </a:p>
          <a:p>
            <a:r>
              <a:rPr lang="ru-RU" sz="1347" b="1" dirty="0"/>
              <a:t>СОШ 16, ДОУ 25 </a:t>
            </a:r>
            <a:r>
              <a:rPr lang="ru-RU" sz="1347" b="1" dirty="0" err="1"/>
              <a:t>Зеленодольский</a:t>
            </a:r>
            <a:r>
              <a:rPr lang="ru-RU" sz="1347" b="1" dirty="0"/>
              <a:t> район  </a:t>
            </a:r>
          </a:p>
        </p:txBody>
      </p:sp>
    </p:spTree>
    <p:extLst>
      <p:ext uri="{BB962C8B-B14F-4D97-AF65-F5344CB8AC3E}">
        <p14:creationId xmlns:p14="http://schemas.microsoft.com/office/powerpoint/2010/main" val="252931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6DB27-BA29-C092-928D-BECF5EF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E9ACC3-8BA4-09A5-10B2-B2C5810B035E}"/>
              </a:ext>
            </a:extLst>
          </p:cNvPr>
          <p:cNvSpPr txBox="1"/>
          <p:nvPr/>
        </p:nvSpPr>
        <p:spPr>
          <a:xfrm>
            <a:off x="2102875" y="357184"/>
            <a:ext cx="5169344" cy="418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17" b="1" dirty="0">
                <a:solidFill>
                  <a:srgbClr val="423D67"/>
                </a:solidFill>
              </a:rPr>
              <a:t>ПОДЗАКОННЫЕ АКТЫ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9BC9E-0F1D-EC1E-0150-6C1C18AE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587" y="1728401"/>
            <a:ext cx="2207653" cy="314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Фигура, имеющая форму буквы L 3">
            <a:extLst>
              <a:ext uri="{FF2B5EF4-FFF2-40B4-BE49-F238E27FC236}">
                <a16:creationId xmlns:a16="http://schemas.microsoft.com/office/drawing/2014/main" id="{EE06F8C3-2DEF-8F9B-ADEA-B69895FBAD0E}"/>
              </a:ext>
            </a:extLst>
          </p:cNvPr>
          <p:cNvSpPr/>
          <p:nvPr/>
        </p:nvSpPr>
        <p:spPr>
          <a:xfrm rot="18575806">
            <a:off x="2117027" y="1998012"/>
            <a:ext cx="177351" cy="307992"/>
          </a:xfrm>
          <a:prstGeom prst="corner">
            <a:avLst>
              <a:gd name="adj1" fmla="val 4370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6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98A825-70D5-1E40-CBCD-AE98BFA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787" y="1728401"/>
            <a:ext cx="2262626" cy="314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038D27-B0BB-FFE2-3B10-D25CF947A0F7}"/>
              </a:ext>
            </a:extLst>
          </p:cNvPr>
          <p:cNvSpPr txBox="1"/>
          <p:nvPr/>
        </p:nvSpPr>
        <p:spPr>
          <a:xfrm>
            <a:off x="1887767" y="1124162"/>
            <a:ext cx="2015296" cy="3588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66" b="1" dirty="0"/>
              <a:t>Приказ Минпросвещения </a:t>
            </a:r>
          </a:p>
          <a:p>
            <a:pPr algn="ctr"/>
            <a:r>
              <a:rPr lang="ru-RU" sz="866" b="1" dirty="0"/>
              <a:t>о перечне документов педагогов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85E9B2-12A0-C9BE-F489-071160DC5454}"/>
              </a:ext>
            </a:extLst>
          </p:cNvPr>
          <p:cNvSpPr txBox="1"/>
          <p:nvPr/>
        </p:nvSpPr>
        <p:spPr>
          <a:xfrm>
            <a:off x="5638247" y="1124162"/>
            <a:ext cx="1165705" cy="3588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66" b="1" dirty="0"/>
              <a:t>Разъяснения </a:t>
            </a:r>
          </a:p>
          <a:p>
            <a:pPr algn="ctr"/>
            <a:r>
              <a:rPr lang="ru-RU" sz="866" b="1" dirty="0"/>
              <a:t>Минпросвещения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607468" y="-106841"/>
            <a:ext cx="1496290" cy="1023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0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695570" y="301773"/>
            <a:ext cx="5169344" cy="327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31" b="1" dirty="0">
                <a:solidFill>
                  <a:srgbClr val="423D67"/>
                </a:solidFill>
              </a:rPr>
              <a:t>ПЕРЕЧНИ ДОКУМЕНТОВ ПЕДАГОГОВ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2541745" y="1286199"/>
            <a:ext cx="4419611" cy="516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689" dirty="0"/>
          </a:p>
          <a:p>
            <a:endParaRPr lang="ru-RU" sz="689" dirty="0"/>
          </a:p>
          <a:p>
            <a:endParaRPr lang="ru-RU" sz="689" dirty="0"/>
          </a:p>
          <a:p>
            <a:r>
              <a:rPr lang="ru-RU" sz="689" dirty="0"/>
              <a:t>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81000E-6CB2-AD59-04FB-BBE02A4DF18D}"/>
              </a:ext>
            </a:extLst>
          </p:cNvPr>
          <p:cNvSpPr/>
          <p:nvPr/>
        </p:nvSpPr>
        <p:spPr>
          <a:xfrm>
            <a:off x="1379329" y="1354235"/>
            <a:ext cx="1490638" cy="25407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Воспитатель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204578" indent="-204578">
              <a:buAutoNum type="arabicPeriod"/>
            </a:pPr>
            <a:endParaRPr lang="ru-RU" sz="835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Календарно-тематический план  </a:t>
            </a:r>
          </a:p>
          <a:p>
            <a:pPr marL="204578" indent="-204578">
              <a:buAutoNum type="arabicPeriod"/>
            </a:pPr>
            <a:endParaRPr lang="ru-RU" sz="835" dirty="0">
              <a:solidFill>
                <a:srgbClr val="423D67"/>
              </a:solidFill>
            </a:endParaRPr>
          </a:p>
          <a:p>
            <a:pPr algn="ctr"/>
            <a:endParaRPr lang="ru-RU" sz="835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92BD6E8-46B8-4448-2E18-AEAFAB8D1C40}"/>
              </a:ext>
            </a:extLst>
          </p:cNvPr>
          <p:cNvSpPr/>
          <p:nvPr/>
        </p:nvSpPr>
        <p:spPr>
          <a:xfrm>
            <a:off x="3037457" y="1354235"/>
            <a:ext cx="1536346" cy="25407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Учитель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Рабочая программа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Журнал внеурочной деятельности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План воспитательной работы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Характеристика на обучающегося по запросу</a:t>
            </a:r>
          </a:p>
          <a:p>
            <a:pPr algn="ctr"/>
            <a:endParaRPr lang="ru-RU" sz="835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2386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EC3D4BA-DD85-B186-EDFF-129341C9B0C3}"/>
              </a:ext>
            </a:extLst>
          </p:cNvPr>
          <p:cNvSpPr/>
          <p:nvPr/>
        </p:nvSpPr>
        <p:spPr>
          <a:xfrm>
            <a:off x="4702165" y="1354235"/>
            <a:ext cx="1583536" cy="25407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Преподаватель  СПО </a:t>
            </a:r>
          </a:p>
          <a:p>
            <a:pPr algn="ctr"/>
            <a:endParaRPr lang="ru-RU" sz="866" b="1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Рабочая программа</a:t>
            </a:r>
            <a:r>
              <a:rPr lang="ru-RU" sz="86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дисциплины, модуля, курса, практики</a:t>
            </a:r>
            <a:r>
              <a:rPr lang="ru-RU" sz="866" dirty="0">
                <a:solidFill>
                  <a:srgbClr val="423D67"/>
                </a:solidFill>
              </a:rPr>
              <a:t>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Журнал практики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Экзаменационная</a:t>
            </a:r>
            <a:r>
              <a:rPr lang="en-US" sz="866" dirty="0">
                <a:solidFill>
                  <a:srgbClr val="423D67"/>
                </a:solidFill>
              </a:rPr>
              <a:t>/</a:t>
            </a:r>
            <a:r>
              <a:rPr lang="ru-RU" sz="866" dirty="0">
                <a:solidFill>
                  <a:srgbClr val="423D67"/>
                </a:solidFill>
              </a:rPr>
              <a:t> зачетная ведомости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План воспитательной работы (для куратора)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Характеристика на обучающегося по запросу (для куратора)</a:t>
            </a:r>
          </a:p>
          <a:p>
            <a:pPr algn="ctr"/>
            <a:endParaRPr lang="ru-RU" sz="866" b="1" dirty="0">
              <a:solidFill>
                <a:srgbClr val="423D67"/>
              </a:solidFill>
            </a:endParaRPr>
          </a:p>
          <a:p>
            <a:pPr algn="ctr"/>
            <a:endParaRPr lang="ru-RU" sz="835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A8732A9-FE62-CBDC-9F7D-1DF566799480}"/>
              </a:ext>
            </a:extLst>
          </p:cNvPr>
          <p:cNvSpPr/>
          <p:nvPr/>
        </p:nvSpPr>
        <p:spPr>
          <a:xfrm>
            <a:off x="6345572" y="1354235"/>
            <a:ext cx="1536345" cy="25407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Преподаватель </a:t>
            </a: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Вуза</a:t>
            </a: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r>
              <a:rPr lang="ru-RU" sz="835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Рабочие программы учебных предметов, курсов, дисциплины, модулей, иных компонентов по соответствующей ОП </a:t>
            </a: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r>
              <a:rPr lang="ru-RU" sz="835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Оценочные и методические материалы по соответствующей ОП </a:t>
            </a: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endParaRPr lang="ru-RU" sz="835" kern="100" dirty="0">
              <a:solidFill>
                <a:srgbClr val="423D6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endParaRPr lang="ru-RU" sz="835" kern="100" dirty="0">
              <a:solidFill>
                <a:srgbClr val="423D6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835" b="1" dirty="0">
              <a:solidFill>
                <a:srgbClr val="423D67"/>
              </a:solidFill>
            </a:endParaRPr>
          </a:p>
          <a:p>
            <a:pPr algn="ctr"/>
            <a:endParaRPr lang="ru-RU" sz="835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41B044E-24FF-6A6E-DDC3-34A71FD1A7DF}"/>
              </a:ext>
            </a:extLst>
          </p:cNvPr>
          <p:cNvSpPr/>
          <p:nvPr/>
        </p:nvSpPr>
        <p:spPr>
          <a:xfrm>
            <a:off x="1379329" y="4070336"/>
            <a:ext cx="6502588" cy="4398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66" b="1" dirty="0">
                <a:solidFill>
                  <a:srgbClr val="423D67"/>
                </a:solidFill>
              </a:rPr>
              <a:t>ПРИ РЕАЛИЗАЦИИ ОСНОВНОЙ ОБРАЗОВАТЕЛЬНОЙ ПРОГРАММЫ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8327" y="929371"/>
            <a:ext cx="7259038" cy="299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1347" b="1" dirty="0"/>
              <a:t>Готовятся перечни документов для других категорий педагогических работников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626652" y="-106841"/>
            <a:ext cx="1515473" cy="1023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2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769" y="334229"/>
            <a:ext cx="7390874" cy="430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2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546988" y="282600"/>
            <a:ext cx="7952537" cy="272161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Arial"/>
              </a:rPr>
              <a:t>Знакомы ли Вы с приказом № 779?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805542" y="1110050"/>
          <a:ext cx="2700709" cy="325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321267" y="1110206"/>
          <a:ext cx="3111063" cy="325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356656" y="1110049"/>
          <a:ext cx="2642301" cy="325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71844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готовить иные документы, не входящие в утвержденный приказом </a:t>
            </a:r>
            <a:r>
              <a:rPr lang="ru-RU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Минпросвещения</a:t>
            </a: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России от 06.11.2024 № 779 перечень?</a:t>
            </a:r>
            <a:r>
              <a:rPr lang="ru-RU" sz="1050" b="1" dirty="0"/>
              <a:t> </a:t>
            </a:r>
            <a:endParaRPr lang="ru-RU" sz="24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357352" y="1336915"/>
          <a:ext cx="3205656" cy="2863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3308657" y="1336915"/>
          <a:ext cx="2669628" cy="286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Диаграмма 19"/>
          <p:cNvGraphicFramePr/>
          <p:nvPr/>
        </p:nvGraphicFramePr>
        <p:xfrm>
          <a:off x="5978284" y="1336916"/>
          <a:ext cx="3052203" cy="2863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45080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Внесены ли в Ваши должностные инструкции изменения, связанные с утверждением перечня документов педагогических работников?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72663" y="1418897"/>
          <a:ext cx="2738995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71566" y="1418898"/>
          <a:ext cx="2749506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272648" y="1425204"/>
          <a:ext cx="2629688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20528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информацию по запросам различных ведомств?</a:t>
            </a:r>
            <a:r>
              <a:rPr lang="ru-RU" sz="2000" b="1" dirty="0"/>
              <a:t> </a:t>
            </a:r>
            <a:endParaRPr lang="ru-RU" sz="20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73865" y="1353230"/>
          <a:ext cx="2914443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116243" y="1353230"/>
          <a:ext cx="2981860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5864772" y="1406284"/>
          <a:ext cx="2932387" cy="328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31746070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</TotalTime>
  <Words>632</Words>
  <Application>Microsoft Office PowerPoint</Application>
  <PresentationFormat>Экран (16:9)</PresentationFormat>
  <Paragraphs>202</Paragraphs>
  <Slides>24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DejaVu Sans</vt:lpstr>
      <vt:lpstr>Symbol</vt:lpstr>
      <vt:lpstr>Times New Roman</vt:lpstr>
      <vt:lpstr>Wingdings</vt:lpstr>
      <vt:lpstr>2_Тема Office</vt:lpstr>
      <vt:lpstr>Acrobat.Document.DC</vt:lpstr>
      <vt:lpstr>Снижение бюрократической нагрузки. </vt:lpstr>
      <vt:lpstr>Презентация PowerPoint</vt:lpstr>
      <vt:lpstr>Презентация PowerPoint</vt:lpstr>
      <vt:lpstr>Презентация PowerPoint</vt:lpstr>
      <vt:lpstr>Презентация PowerPoint</vt:lpstr>
      <vt:lpstr>Знакомы ли Вы с приказом № 779?</vt:lpstr>
      <vt:lpstr>Приходится ли Вам готовить иные документы, не входящие в утвержденный приказом Минпросвещения России от 06.11.2024 № 779 перечень? </vt:lpstr>
      <vt:lpstr>Внесены ли в Ваши должностные инструкции изменения, связанные с утверждением перечня документов педагогических работников? </vt:lpstr>
      <vt:lpstr>Приходится ли Вам предоставлять информацию по запросам различных ведомств? </vt:lpstr>
      <vt:lpstr>Приходится ли Вам предоставлять фотоотчеты о проводимых Вами мероприятиях? </vt:lpstr>
      <vt:lpstr>Внесены ли в Ваши должностные инструкции изменения, связанные с утверждением перечня документов педагогических работников? </vt:lpstr>
      <vt:lpstr>Приходится ли Вам предоставлять информацию по запросам различных ведомств? </vt:lpstr>
      <vt:lpstr>Приходится ли Вам предоставлять фотоотчеты о проводимых Вами мероприятиях? </vt:lpstr>
      <vt:lpstr>Приходится ли Вам участвовать в организации и (или) проведении мероприятий, незапланированных в рамках образовательной программы? </vt:lpstr>
      <vt:lpstr>Считаете ли Вы, что аттестационные процедуры требуют подготовки избыточного количества документации? </vt:lpstr>
      <vt:lpstr>Знаете ли Вы о сервисе чат-бот «Помощник Рособрнадзора», который обеспечивает оперативную и эффективную поддержку педагогических работников по вопросам бюрократической нагрузки? </vt:lpstr>
      <vt:lpstr>Считаете ли Вы, что на федеральном уровне необходимо установить единые требования к форме, структуре и содержанию обязательных документов педагогических работников? </vt:lpstr>
      <vt:lpstr>Как изменился с 1 марта 2025 года уровень Вашей бюрократической нагрузки? </vt:lpstr>
      <vt:lpstr>Презентация PowerPoint</vt:lpstr>
      <vt:lpstr>Трудовые договоры и ЛНА</vt:lpstr>
      <vt:lpstr>Презентация PowerPoint</vt:lpstr>
      <vt:lpstr>Презентация PowerPoint</vt:lpstr>
      <vt:lpstr>Презентация PowerPoint</vt:lpstr>
      <vt:lpstr>Чат-бот (предостережения)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Ковалева Валерия Юрьевна</dc:creator>
  <dc:description/>
  <cp:lastModifiedBy>Оксана В</cp:lastModifiedBy>
  <cp:revision>1449</cp:revision>
  <cp:lastPrinted>2025-12-03T13:43:41Z</cp:lastPrinted>
  <dcterms:created xsi:type="dcterms:W3CDTF">2015-10-13T08:15:21Z</dcterms:created>
  <dcterms:modified xsi:type="dcterms:W3CDTF">2026-01-15T09:21:25Z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Экран (16:9)</vt:lpwstr>
  </property>
  <property fmtid="{D5CDD505-2E9C-101B-9397-08002B2CF9AE}" pid="5" name="Slides">
    <vt:i4>5</vt:i4>
  </property>
</Properties>
</file>